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Nunito"/>
      <p:regular r:id="rId14"/>
      <p:bold r:id="rId15"/>
      <p:italic r:id="rId16"/>
      <p:boldItalic r:id="rId17"/>
    </p:embeddedFont>
    <p:embeddedFont>
      <p:font typeface="Maven Pro"/>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bold.fntdata"/><Relationship Id="rId14" Type="http://schemas.openxmlformats.org/officeDocument/2006/relationships/font" Target="fonts/Nunito-regular.fntdata"/><Relationship Id="rId17" Type="http://schemas.openxmlformats.org/officeDocument/2006/relationships/font" Target="fonts/Nunito-boldItalic.fntdata"/><Relationship Id="rId16" Type="http://schemas.openxmlformats.org/officeDocument/2006/relationships/font" Target="fonts/Nunito-italic.fntdata"/><Relationship Id="rId5" Type="http://schemas.openxmlformats.org/officeDocument/2006/relationships/notesMaster" Target="notesMasters/notesMaster1.xml"/><Relationship Id="rId19" Type="http://schemas.openxmlformats.org/officeDocument/2006/relationships/font" Target="fonts/MavenPro-bold.fntdata"/><Relationship Id="rId6" Type="http://schemas.openxmlformats.org/officeDocument/2006/relationships/slide" Target="slides/slide1.xml"/><Relationship Id="rId18" Type="http://schemas.openxmlformats.org/officeDocument/2006/relationships/font" Target="fonts/MavenPr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8e6b230686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8e6b230686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g8e6b230686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8e6b230686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g8e6b230686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8e6b230686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Google Shape;298;g8e6b230686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8e6b230686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g8e6b230686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8e6b230686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9" name="Shape 309"/>
        <p:cNvGrpSpPr/>
        <p:nvPr/>
      </p:nvGrpSpPr>
      <p:grpSpPr>
        <a:xfrm>
          <a:off x="0" y="0"/>
          <a:ext cx="0" cy="0"/>
          <a:chOff x="0" y="0"/>
          <a:chExt cx="0" cy="0"/>
        </a:xfrm>
      </p:grpSpPr>
      <p:sp>
        <p:nvSpPr>
          <p:cNvPr id="310" name="Google Shape;310;g8e6b230686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8e6b230686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g8e6b230686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8e6b230686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1600"/>
              </a:spcBef>
              <a:spcAft>
                <a:spcPts val="0"/>
              </a:spcAft>
              <a:buClr>
                <a:schemeClr val="lt1"/>
              </a:buClr>
              <a:buSzPts val="1100"/>
              <a:buChar char="○"/>
              <a:defRPr>
                <a:solidFill>
                  <a:schemeClr val="lt1"/>
                </a:solidFill>
              </a:defRPr>
            </a:lvl2pPr>
            <a:lvl3pPr indent="-298450" lvl="2" marL="1371600" algn="ctr">
              <a:spcBef>
                <a:spcPts val="1600"/>
              </a:spcBef>
              <a:spcAft>
                <a:spcPts val="0"/>
              </a:spcAft>
              <a:buClr>
                <a:schemeClr val="lt1"/>
              </a:buClr>
              <a:buSzPts val="1100"/>
              <a:buChar char="■"/>
              <a:defRPr>
                <a:solidFill>
                  <a:schemeClr val="lt1"/>
                </a:solidFill>
              </a:defRPr>
            </a:lvl3pPr>
            <a:lvl4pPr indent="-298450" lvl="3" marL="1828800" algn="ctr">
              <a:spcBef>
                <a:spcPts val="1600"/>
              </a:spcBef>
              <a:spcAft>
                <a:spcPts val="0"/>
              </a:spcAft>
              <a:buClr>
                <a:schemeClr val="lt1"/>
              </a:buClr>
              <a:buSzPts val="1100"/>
              <a:buChar char="●"/>
              <a:defRPr>
                <a:solidFill>
                  <a:schemeClr val="lt1"/>
                </a:solidFill>
              </a:defRPr>
            </a:lvl4pPr>
            <a:lvl5pPr indent="-298450" lvl="4" marL="2286000" algn="ctr">
              <a:spcBef>
                <a:spcPts val="1600"/>
              </a:spcBef>
              <a:spcAft>
                <a:spcPts val="0"/>
              </a:spcAft>
              <a:buClr>
                <a:schemeClr val="lt1"/>
              </a:buClr>
              <a:buSzPts val="1100"/>
              <a:buChar char="○"/>
              <a:defRPr>
                <a:solidFill>
                  <a:schemeClr val="lt1"/>
                </a:solidFill>
              </a:defRPr>
            </a:lvl5pPr>
            <a:lvl6pPr indent="-298450" lvl="5" marL="2743200" algn="ctr">
              <a:spcBef>
                <a:spcPts val="1600"/>
              </a:spcBef>
              <a:spcAft>
                <a:spcPts val="0"/>
              </a:spcAft>
              <a:buClr>
                <a:schemeClr val="lt1"/>
              </a:buClr>
              <a:buSzPts val="1100"/>
              <a:buChar char="■"/>
              <a:defRPr>
                <a:solidFill>
                  <a:schemeClr val="lt1"/>
                </a:solidFill>
              </a:defRPr>
            </a:lvl6pPr>
            <a:lvl7pPr indent="-298450" lvl="6" marL="3200400" algn="ctr">
              <a:spcBef>
                <a:spcPts val="1600"/>
              </a:spcBef>
              <a:spcAft>
                <a:spcPts val="0"/>
              </a:spcAft>
              <a:buClr>
                <a:schemeClr val="lt1"/>
              </a:buClr>
              <a:buSzPts val="1100"/>
              <a:buChar char="●"/>
              <a:defRPr>
                <a:solidFill>
                  <a:schemeClr val="lt1"/>
                </a:solidFill>
              </a:defRPr>
            </a:lvl7pPr>
            <a:lvl8pPr indent="-298450" lvl="7" marL="3657600" algn="ctr">
              <a:spcBef>
                <a:spcPts val="1600"/>
              </a:spcBef>
              <a:spcAft>
                <a:spcPts val="0"/>
              </a:spcAft>
              <a:buClr>
                <a:schemeClr val="lt1"/>
              </a:buClr>
              <a:buSzPts val="1100"/>
              <a:buChar char="○"/>
              <a:defRPr>
                <a:solidFill>
                  <a:schemeClr val="lt1"/>
                </a:solidFill>
              </a:defRPr>
            </a:lvl8pPr>
            <a:lvl9pPr indent="-298450" lvl="8" marL="4114800" algn="ctr">
              <a:spcBef>
                <a:spcPts val="1600"/>
              </a:spcBef>
              <a:spcAft>
                <a:spcPts val="160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omentum">
    <p:bg>
      <p:bgPr>
        <a:solidFill>
          <a:srgbClr val="EAD1D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Google Shape;277;p13"/>
          <p:cNvSpPr txBox="1"/>
          <p:nvPr>
            <p:ph type="ctrTitle"/>
          </p:nvPr>
        </p:nvSpPr>
        <p:spPr>
          <a:xfrm>
            <a:off x="390225" y="2803650"/>
            <a:ext cx="63522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ru" sz="5500">
                <a:solidFill>
                  <a:srgbClr val="0000FF"/>
                </a:solidFill>
              </a:rPr>
              <a:t>Сумен жабдықтау жүйесі</a:t>
            </a:r>
            <a:endParaRPr sz="5500">
              <a:solidFill>
                <a:srgbClr val="0000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14"/>
          <p:cNvSpPr txBox="1"/>
          <p:nvPr>
            <p:ph type="title"/>
          </p:nvPr>
        </p:nvSpPr>
        <p:spPr>
          <a:xfrm>
            <a:off x="1222625" y="112425"/>
            <a:ext cx="7921200" cy="2700900"/>
          </a:xfrm>
          <a:prstGeom prst="rect">
            <a:avLst/>
          </a:prstGeom>
        </p:spPr>
        <p:txBody>
          <a:bodyPr anchorCtr="0" anchor="t" bIns="91425" lIns="91425" spcFirstLastPara="1" rIns="91425" wrap="square" tIns="91425">
            <a:noAutofit/>
          </a:bodyPr>
          <a:lstStyle/>
          <a:p>
            <a:pPr indent="457200" lvl="0" marL="0" rtl="0" algn="l">
              <a:spcBef>
                <a:spcPts val="0"/>
              </a:spcBef>
              <a:spcAft>
                <a:spcPts val="0"/>
              </a:spcAft>
              <a:buNone/>
            </a:pPr>
            <a:r>
              <a:rPr lang="ru" sz="2200">
                <a:solidFill>
                  <a:srgbClr val="000000"/>
                </a:solidFill>
                <a:latin typeface="Times New Roman"/>
                <a:ea typeface="Times New Roman"/>
                <a:cs typeface="Times New Roman"/>
                <a:sym typeface="Times New Roman"/>
              </a:rPr>
              <a:t>Үлкен қалалар мен алып өндіріс орындарының жер асты шаруашылығы күрделі жүйені құрайды. Онда әртүрлі инженерлік жүйелер жақын орналасқан (орталықтандырылған сумен жабдықтау және лас суды әкету, жылу, газ, электр жүйелері). Ал, қазіргі уақытта осы жер астындағы күрделі инженерлік жүйелердін салу мен пайдалану үшін жоғары білікті мамандар қажет. </a:t>
            </a:r>
            <a:endParaRPr sz="3600"/>
          </a:p>
        </p:txBody>
      </p:sp>
      <p:pic>
        <p:nvPicPr>
          <p:cNvPr id="283" name="Google Shape;283;p14"/>
          <p:cNvPicPr preferRelativeResize="0"/>
          <p:nvPr/>
        </p:nvPicPr>
        <p:blipFill>
          <a:blip r:embed="rId3">
            <a:alphaModFix/>
          </a:blip>
          <a:stretch>
            <a:fillRect/>
          </a:stretch>
        </p:blipFill>
        <p:spPr>
          <a:xfrm>
            <a:off x="405375" y="2965800"/>
            <a:ext cx="3434074" cy="2177700"/>
          </a:xfrm>
          <a:prstGeom prst="rect">
            <a:avLst/>
          </a:prstGeom>
          <a:noFill/>
          <a:ln>
            <a:noFill/>
          </a:ln>
        </p:spPr>
      </p:pic>
      <p:pic>
        <p:nvPicPr>
          <p:cNvPr id="284" name="Google Shape;284;p14"/>
          <p:cNvPicPr preferRelativeResize="0"/>
          <p:nvPr/>
        </p:nvPicPr>
        <p:blipFill>
          <a:blip r:embed="rId4">
            <a:alphaModFix/>
          </a:blip>
          <a:stretch>
            <a:fillRect/>
          </a:stretch>
        </p:blipFill>
        <p:spPr>
          <a:xfrm>
            <a:off x="4369851" y="2813400"/>
            <a:ext cx="4380650" cy="2258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Google Shape;289;p15"/>
          <p:cNvSpPr txBox="1"/>
          <p:nvPr>
            <p:ph idx="1" type="body"/>
          </p:nvPr>
        </p:nvSpPr>
        <p:spPr>
          <a:xfrm>
            <a:off x="1011825" y="112425"/>
            <a:ext cx="8010600" cy="2733000"/>
          </a:xfrm>
          <a:prstGeom prst="rect">
            <a:avLst/>
          </a:prstGeom>
        </p:spPr>
        <p:txBody>
          <a:bodyPr anchorCtr="0" anchor="t" bIns="91425" lIns="91425" spcFirstLastPara="1" rIns="91425" wrap="square" tIns="91425">
            <a:noAutofit/>
          </a:bodyPr>
          <a:lstStyle/>
          <a:p>
            <a:pPr indent="444500" lvl="0" marL="0" rtl="0" algn="just">
              <a:spcBef>
                <a:spcPts val="1200"/>
              </a:spcBef>
              <a:spcAft>
                <a:spcPts val="0"/>
              </a:spcAft>
              <a:buNone/>
            </a:pPr>
            <a:r>
              <a:rPr b="1" i="1" lang="ru" sz="2100">
                <a:solidFill>
                  <a:srgbClr val="000000"/>
                </a:solidFill>
                <a:latin typeface="Arial"/>
                <a:ea typeface="Arial"/>
                <a:cs typeface="Arial"/>
                <a:sym typeface="Arial"/>
              </a:rPr>
              <a:t>Сумен жабдықтау жүйелері</a:t>
            </a:r>
            <a:r>
              <a:rPr b="1" lang="ru" sz="2100">
                <a:solidFill>
                  <a:srgbClr val="000000"/>
                </a:solidFill>
                <a:latin typeface="Arial"/>
                <a:ea typeface="Arial"/>
                <a:cs typeface="Arial"/>
                <a:sym typeface="Arial"/>
              </a:rPr>
              <a:t> деген – суды табиғи көздерінен қабылдап, оның  сапасын жақсартып пайдаланатын жерлерге жеткізуге арналған инженерлік ғимараттар мен шаралардың комплексі.</a:t>
            </a:r>
            <a:endParaRPr b="1" sz="2100">
              <a:solidFill>
                <a:srgbClr val="000000"/>
              </a:solidFill>
              <a:latin typeface="Arial"/>
              <a:ea typeface="Arial"/>
              <a:cs typeface="Arial"/>
              <a:sym typeface="Arial"/>
            </a:endParaRPr>
          </a:p>
          <a:p>
            <a:pPr indent="0" lvl="0" marL="0" rtl="0" algn="l">
              <a:spcBef>
                <a:spcPts val="1200"/>
              </a:spcBef>
              <a:spcAft>
                <a:spcPts val="1600"/>
              </a:spcAft>
              <a:buNone/>
            </a:pPr>
            <a:r>
              <a:rPr b="1" lang="ru" sz="2100">
                <a:solidFill>
                  <a:srgbClr val="000000"/>
                </a:solidFill>
                <a:latin typeface="Arial"/>
                <a:ea typeface="Arial"/>
                <a:cs typeface="Arial"/>
                <a:sym typeface="Arial"/>
              </a:rPr>
              <a:t>Сумен жабдықтау жүйесіне қойылатын талаптарға кез келген тұтынушыны сумен үзіліссіз, сенімді, тиімді арынмен жеткізу жатады.</a:t>
            </a:r>
            <a:endParaRPr b="1" sz="2000">
              <a:latin typeface="Arial"/>
              <a:ea typeface="Arial"/>
              <a:cs typeface="Arial"/>
              <a:sym typeface="Arial"/>
            </a:endParaRPr>
          </a:p>
        </p:txBody>
      </p:sp>
      <p:pic>
        <p:nvPicPr>
          <p:cNvPr id="290" name="Google Shape;290;p15"/>
          <p:cNvPicPr preferRelativeResize="0"/>
          <p:nvPr/>
        </p:nvPicPr>
        <p:blipFill>
          <a:blip r:embed="rId3">
            <a:alphaModFix/>
          </a:blip>
          <a:stretch>
            <a:fillRect/>
          </a:stretch>
        </p:blipFill>
        <p:spPr>
          <a:xfrm>
            <a:off x="1865050" y="3119825"/>
            <a:ext cx="5950825" cy="1798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16"/>
          <p:cNvSpPr txBox="1"/>
          <p:nvPr>
            <p:ph type="title"/>
          </p:nvPr>
        </p:nvSpPr>
        <p:spPr>
          <a:xfrm>
            <a:off x="1205425" y="261300"/>
            <a:ext cx="7840200" cy="1143900"/>
          </a:xfrm>
          <a:prstGeom prst="rect">
            <a:avLst/>
          </a:prstGeom>
        </p:spPr>
        <p:txBody>
          <a:bodyPr anchorCtr="0" anchor="t" bIns="91425" lIns="91425" spcFirstLastPara="1" rIns="91425" wrap="square" tIns="91425">
            <a:noAutofit/>
          </a:bodyPr>
          <a:lstStyle/>
          <a:p>
            <a:pPr indent="444500" lvl="0" marL="0" rtl="0" algn="just">
              <a:lnSpc>
                <a:spcPct val="115000"/>
              </a:lnSpc>
              <a:spcBef>
                <a:spcPts val="1200"/>
              </a:spcBef>
              <a:spcAft>
                <a:spcPts val="0"/>
              </a:spcAft>
              <a:buNone/>
            </a:pPr>
            <a:r>
              <a:rPr b="0" lang="ru" sz="2500">
                <a:solidFill>
                  <a:srgbClr val="000000"/>
                </a:solidFill>
                <a:latin typeface="Arial"/>
                <a:ea typeface="Arial"/>
                <a:cs typeface="Arial"/>
                <a:sym typeface="Arial"/>
              </a:rPr>
              <a:t>Сумен жабдықтау жүйелерін төменгі бірқатар белгілермен жіктейді.</a:t>
            </a:r>
            <a:endParaRPr b="0" sz="25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
        <p:nvSpPr>
          <p:cNvPr id="296" name="Google Shape;296;p16"/>
          <p:cNvSpPr txBox="1"/>
          <p:nvPr>
            <p:ph idx="1" type="body"/>
          </p:nvPr>
        </p:nvSpPr>
        <p:spPr>
          <a:xfrm>
            <a:off x="491875" y="1723025"/>
            <a:ext cx="8553600" cy="3237900"/>
          </a:xfrm>
          <a:prstGeom prst="rect">
            <a:avLst/>
          </a:prstGeom>
        </p:spPr>
        <p:txBody>
          <a:bodyPr anchorCtr="0" anchor="t" bIns="91425" lIns="91425" spcFirstLastPara="1" rIns="91425" wrap="square" tIns="91425">
            <a:noAutofit/>
          </a:bodyPr>
          <a:lstStyle/>
          <a:p>
            <a:pPr indent="444500" lvl="0" marL="0" rtl="0" algn="just">
              <a:spcBef>
                <a:spcPts val="1200"/>
              </a:spcBef>
              <a:spcAft>
                <a:spcPts val="0"/>
              </a:spcAft>
              <a:buNone/>
            </a:pPr>
            <a:r>
              <a:rPr b="1" lang="ru" sz="2100">
                <a:solidFill>
                  <a:srgbClr val="000000"/>
                </a:solidFill>
                <a:latin typeface="Arial"/>
                <a:ea typeface="Arial"/>
                <a:cs typeface="Arial"/>
                <a:sym typeface="Arial"/>
              </a:rPr>
              <a:t>1. Қызмет көрсетілетін нысанның түріне байланысты</a:t>
            </a:r>
            <a:r>
              <a:rPr lang="ru" sz="2100">
                <a:solidFill>
                  <a:srgbClr val="000000"/>
                </a:solidFill>
                <a:latin typeface="Arial"/>
                <a:ea typeface="Arial"/>
                <a:cs typeface="Arial"/>
                <a:sym typeface="Arial"/>
              </a:rPr>
              <a:t>:</a:t>
            </a:r>
            <a:endParaRPr sz="2100">
              <a:solidFill>
                <a:srgbClr val="000000"/>
              </a:solidFill>
              <a:latin typeface="Arial"/>
              <a:ea typeface="Arial"/>
              <a:cs typeface="Arial"/>
              <a:sym typeface="Arial"/>
            </a:endParaRPr>
          </a:p>
          <a:p>
            <a:pPr indent="-311150" lvl="0" marL="457200" rtl="0" algn="just">
              <a:spcBef>
                <a:spcPts val="1200"/>
              </a:spcBef>
              <a:spcAft>
                <a:spcPts val="0"/>
              </a:spcAft>
              <a:buClr>
                <a:srgbClr val="000000"/>
              </a:buClr>
              <a:buSzPts val="1300"/>
              <a:buChar char="●"/>
            </a:pPr>
            <a:r>
              <a:rPr i="1" lang="ru" sz="2100">
                <a:solidFill>
                  <a:srgbClr val="000000"/>
                </a:solidFill>
                <a:latin typeface="Arial"/>
                <a:ea typeface="Arial"/>
                <a:cs typeface="Arial"/>
                <a:sym typeface="Arial"/>
              </a:rPr>
              <a:t>тұрғын жерді</a:t>
            </a:r>
            <a:r>
              <a:rPr lang="ru" sz="2100">
                <a:solidFill>
                  <a:srgbClr val="000000"/>
                </a:solidFill>
                <a:latin typeface="Arial"/>
                <a:ea typeface="Arial"/>
                <a:cs typeface="Arial"/>
                <a:sym typeface="Arial"/>
              </a:rPr>
              <a:t> (қалаларды, кенттерді, ауылды) сумен жабдықтау жүйесі;</a:t>
            </a:r>
            <a:endParaRPr sz="2100">
              <a:solidFill>
                <a:srgbClr val="000000"/>
              </a:solidFill>
              <a:latin typeface="Arial"/>
              <a:ea typeface="Arial"/>
              <a:cs typeface="Arial"/>
              <a:sym typeface="Arial"/>
            </a:endParaRPr>
          </a:p>
          <a:p>
            <a:pPr indent="-311150" lvl="0" marL="457200" rtl="0" algn="just">
              <a:spcBef>
                <a:spcPts val="0"/>
              </a:spcBef>
              <a:spcAft>
                <a:spcPts val="0"/>
              </a:spcAft>
              <a:buClr>
                <a:srgbClr val="000000"/>
              </a:buClr>
              <a:buSzPts val="1300"/>
              <a:buChar char="●"/>
            </a:pPr>
            <a:r>
              <a:rPr i="1" lang="ru" sz="2100">
                <a:solidFill>
                  <a:srgbClr val="000000"/>
                </a:solidFill>
                <a:latin typeface="Arial"/>
                <a:ea typeface="Arial"/>
                <a:cs typeface="Arial"/>
                <a:sym typeface="Arial"/>
              </a:rPr>
              <a:t>өндірісті</a:t>
            </a:r>
            <a:r>
              <a:rPr lang="ru" sz="2100">
                <a:solidFill>
                  <a:srgbClr val="000000"/>
                </a:solidFill>
                <a:latin typeface="Arial"/>
                <a:ea typeface="Arial"/>
                <a:cs typeface="Arial"/>
                <a:sym typeface="Arial"/>
              </a:rPr>
              <a:t> сумен жабдықтау жүйесі;</a:t>
            </a:r>
            <a:endParaRPr sz="2100">
              <a:solidFill>
                <a:srgbClr val="000000"/>
              </a:solidFill>
              <a:latin typeface="Arial"/>
              <a:ea typeface="Arial"/>
              <a:cs typeface="Arial"/>
              <a:sym typeface="Arial"/>
            </a:endParaRPr>
          </a:p>
          <a:p>
            <a:pPr indent="-323850" lvl="0" marL="457200" rtl="0" algn="just">
              <a:spcBef>
                <a:spcPts val="0"/>
              </a:spcBef>
              <a:spcAft>
                <a:spcPts val="0"/>
              </a:spcAft>
              <a:buClr>
                <a:srgbClr val="000000"/>
              </a:buClr>
              <a:buSzPts val="1500"/>
              <a:buChar char="●"/>
            </a:pPr>
            <a:r>
              <a:rPr i="1" lang="ru" sz="2100">
                <a:solidFill>
                  <a:srgbClr val="000000"/>
                </a:solidFill>
                <a:latin typeface="Arial"/>
                <a:ea typeface="Arial"/>
                <a:cs typeface="Arial"/>
                <a:sym typeface="Arial"/>
              </a:rPr>
              <a:t>ауылшаруашылықты </a:t>
            </a:r>
            <a:r>
              <a:rPr lang="ru" sz="2100">
                <a:solidFill>
                  <a:srgbClr val="000000"/>
                </a:solidFill>
                <a:latin typeface="Arial"/>
                <a:ea typeface="Arial"/>
                <a:cs typeface="Arial"/>
                <a:sym typeface="Arial"/>
              </a:rPr>
              <a:t>сумен жабдықтау жүйесі;</a:t>
            </a:r>
            <a:endParaRPr sz="2100">
              <a:solidFill>
                <a:srgbClr val="000000"/>
              </a:solidFill>
              <a:latin typeface="Arial"/>
              <a:ea typeface="Arial"/>
              <a:cs typeface="Arial"/>
              <a:sym typeface="Arial"/>
            </a:endParaRPr>
          </a:p>
          <a:p>
            <a:pPr indent="-361950" lvl="0" marL="457200" rtl="0" algn="l">
              <a:spcBef>
                <a:spcPts val="0"/>
              </a:spcBef>
              <a:spcAft>
                <a:spcPts val="0"/>
              </a:spcAft>
              <a:buClr>
                <a:srgbClr val="000000"/>
              </a:buClr>
              <a:buSzPts val="2100"/>
              <a:buFont typeface="Arial"/>
              <a:buChar char="●"/>
            </a:pPr>
            <a:r>
              <a:rPr i="1" lang="ru" sz="2100">
                <a:solidFill>
                  <a:srgbClr val="000000"/>
                </a:solidFill>
                <a:latin typeface="Arial"/>
                <a:ea typeface="Arial"/>
                <a:cs typeface="Arial"/>
                <a:sym typeface="Arial"/>
              </a:rPr>
              <a:t>теміржолды</a:t>
            </a:r>
            <a:r>
              <a:rPr lang="ru" sz="2100">
                <a:solidFill>
                  <a:srgbClr val="000000"/>
                </a:solidFill>
                <a:latin typeface="Arial"/>
                <a:ea typeface="Arial"/>
                <a:cs typeface="Arial"/>
                <a:sym typeface="Arial"/>
              </a:rPr>
              <a:t> сумен жабдықтау жүйесі және т.б.</a:t>
            </a:r>
            <a:endParaRPr sz="200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0" name="Shape 300"/>
        <p:cNvGrpSpPr/>
        <p:nvPr/>
      </p:nvGrpSpPr>
      <p:grpSpPr>
        <a:xfrm>
          <a:off x="0" y="0"/>
          <a:ext cx="0" cy="0"/>
          <a:chOff x="0" y="0"/>
          <a:chExt cx="0" cy="0"/>
        </a:xfrm>
      </p:grpSpPr>
      <p:sp>
        <p:nvSpPr>
          <p:cNvPr id="301" name="Google Shape;301;p17"/>
          <p:cNvSpPr txBox="1"/>
          <p:nvPr>
            <p:ph idx="1" type="body"/>
          </p:nvPr>
        </p:nvSpPr>
        <p:spPr>
          <a:xfrm>
            <a:off x="1177325" y="202350"/>
            <a:ext cx="7845000" cy="4738800"/>
          </a:xfrm>
          <a:prstGeom prst="rect">
            <a:avLst/>
          </a:prstGeom>
        </p:spPr>
        <p:txBody>
          <a:bodyPr anchorCtr="0" anchor="t" bIns="91425" lIns="91425" spcFirstLastPara="1" rIns="91425" wrap="square" tIns="91425">
            <a:noAutofit/>
          </a:bodyPr>
          <a:lstStyle/>
          <a:p>
            <a:pPr indent="0" lvl="0" marL="444500" rtl="0" algn="just">
              <a:spcBef>
                <a:spcPts val="1200"/>
              </a:spcBef>
              <a:spcAft>
                <a:spcPts val="0"/>
              </a:spcAft>
              <a:buNone/>
            </a:pPr>
            <a:r>
              <a:rPr b="1" lang="ru" sz="2000">
                <a:solidFill>
                  <a:srgbClr val="000000"/>
                </a:solidFill>
                <a:latin typeface="Arial"/>
                <a:ea typeface="Arial"/>
                <a:cs typeface="Arial"/>
                <a:sym typeface="Arial"/>
              </a:rPr>
              <a:t>2. Қызметі бойынша</a:t>
            </a:r>
            <a:r>
              <a:rPr lang="ru" sz="2000">
                <a:solidFill>
                  <a:srgbClr val="000000"/>
                </a:solidFill>
                <a:latin typeface="Arial"/>
                <a:ea typeface="Arial"/>
                <a:cs typeface="Arial"/>
                <a:sym typeface="Arial"/>
              </a:rPr>
              <a:t> (по назначению):</a:t>
            </a:r>
            <a:endParaRPr sz="2000">
              <a:solidFill>
                <a:srgbClr val="000000"/>
              </a:solidFill>
              <a:latin typeface="Arial"/>
              <a:ea typeface="Arial"/>
              <a:cs typeface="Arial"/>
              <a:sym typeface="Arial"/>
            </a:endParaRPr>
          </a:p>
          <a:p>
            <a:pPr indent="-349250" lvl="0" marL="457200" rtl="0" algn="just">
              <a:spcBef>
                <a:spcPts val="1200"/>
              </a:spcBef>
              <a:spcAft>
                <a:spcPts val="0"/>
              </a:spcAft>
              <a:buClr>
                <a:srgbClr val="000000"/>
              </a:buClr>
              <a:buSzPts val="1900"/>
              <a:buChar char="●"/>
            </a:pPr>
            <a:r>
              <a:rPr i="1" lang="ru" sz="2000">
                <a:solidFill>
                  <a:srgbClr val="000000"/>
                </a:solidFill>
                <a:latin typeface="Arial"/>
                <a:ea typeface="Arial"/>
                <a:cs typeface="Arial"/>
                <a:sym typeface="Arial"/>
              </a:rPr>
              <a:t>шаруашылық және ауызсуының жүйе</a:t>
            </a:r>
            <a:r>
              <a:rPr lang="ru" sz="2000">
                <a:solidFill>
                  <a:srgbClr val="000000"/>
                </a:solidFill>
                <a:latin typeface="Arial"/>
                <a:ea typeface="Arial"/>
                <a:cs typeface="Arial"/>
                <a:sym typeface="Arial"/>
              </a:rPr>
              <a:t> – тұрғындардың </a:t>
            </a:r>
            <a:r>
              <a:rPr i="1" lang="ru" sz="2000">
                <a:solidFill>
                  <a:srgbClr val="000000"/>
                </a:solidFill>
                <a:latin typeface="Arial"/>
                <a:ea typeface="Arial"/>
                <a:cs typeface="Arial"/>
                <a:sym typeface="Arial"/>
              </a:rPr>
              <a:t>ауызсуын және шаруашылық – тұрмыстық</a:t>
            </a:r>
            <a:r>
              <a:rPr lang="ru" sz="2000">
                <a:solidFill>
                  <a:srgbClr val="000000"/>
                </a:solidFill>
                <a:latin typeface="Arial"/>
                <a:ea typeface="Arial"/>
                <a:cs typeface="Arial"/>
                <a:sym typeface="Arial"/>
              </a:rPr>
              <a:t> қажеттілігіне арналаған;</a:t>
            </a:r>
            <a:endParaRPr sz="2000">
              <a:solidFill>
                <a:srgbClr val="000000"/>
              </a:solidFill>
              <a:latin typeface="Arial"/>
              <a:ea typeface="Arial"/>
              <a:cs typeface="Arial"/>
              <a:sym typeface="Arial"/>
            </a:endParaRPr>
          </a:p>
          <a:p>
            <a:pPr indent="-311150" lvl="0" marL="457200" rtl="0" algn="just">
              <a:spcBef>
                <a:spcPts val="0"/>
              </a:spcBef>
              <a:spcAft>
                <a:spcPts val="0"/>
              </a:spcAft>
              <a:buClr>
                <a:srgbClr val="000000"/>
              </a:buClr>
              <a:buSzPts val="1300"/>
              <a:buChar char="●"/>
            </a:pPr>
            <a:r>
              <a:rPr i="1" lang="ru" sz="2000">
                <a:solidFill>
                  <a:srgbClr val="000000"/>
                </a:solidFill>
                <a:latin typeface="Arial"/>
                <a:ea typeface="Arial"/>
                <a:cs typeface="Arial"/>
                <a:sym typeface="Arial"/>
              </a:rPr>
              <a:t>өндірістік жүйе</a:t>
            </a:r>
            <a:r>
              <a:rPr lang="ru" sz="2000">
                <a:solidFill>
                  <a:srgbClr val="000000"/>
                </a:solidFill>
                <a:latin typeface="Arial"/>
                <a:ea typeface="Arial"/>
                <a:cs typeface="Arial"/>
                <a:sym typeface="Arial"/>
              </a:rPr>
              <a:t> - өндіріс орнын сумен жабдықтауға арналған;</a:t>
            </a:r>
            <a:endParaRPr sz="2000">
              <a:solidFill>
                <a:srgbClr val="000000"/>
              </a:solidFill>
              <a:latin typeface="Arial"/>
              <a:ea typeface="Arial"/>
              <a:cs typeface="Arial"/>
              <a:sym typeface="Arial"/>
            </a:endParaRPr>
          </a:p>
          <a:p>
            <a:pPr indent="-311150" lvl="0" marL="457200" rtl="0" algn="just">
              <a:spcBef>
                <a:spcPts val="0"/>
              </a:spcBef>
              <a:spcAft>
                <a:spcPts val="0"/>
              </a:spcAft>
              <a:buClr>
                <a:srgbClr val="000000"/>
              </a:buClr>
              <a:buSzPts val="1300"/>
              <a:buChar char="●"/>
            </a:pPr>
            <a:r>
              <a:rPr lang="ru">
                <a:solidFill>
                  <a:srgbClr val="000000"/>
                </a:solidFill>
                <a:latin typeface="Times New Roman"/>
                <a:ea typeface="Times New Roman"/>
                <a:cs typeface="Times New Roman"/>
                <a:sym typeface="Times New Roman"/>
              </a:rPr>
              <a:t> </a:t>
            </a:r>
            <a:r>
              <a:rPr i="1" lang="ru" sz="2000">
                <a:solidFill>
                  <a:srgbClr val="000000"/>
                </a:solidFill>
                <a:latin typeface="Arial"/>
                <a:ea typeface="Arial"/>
                <a:cs typeface="Arial"/>
                <a:sym typeface="Arial"/>
              </a:rPr>
              <a:t>өртке қарсы жүйе</a:t>
            </a:r>
            <a:r>
              <a:rPr lang="ru" sz="2000">
                <a:solidFill>
                  <a:srgbClr val="000000"/>
                </a:solidFill>
                <a:latin typeface="Arial"/>
                <a:ea typeface="Arial"/>
                <a:cs typeface="Arial"/>
                <a:sym typeface="Arial"/>
              </a:rPr>
              <a:t> - өртті сөндіруге арналған.</a:t>
            </a:r>
            <a:endParaRPr sz="2000">
              <a:solidFill>
                <a:srgbClr val="000000"/>
              </a:solidFill>
              <a:latin typeface="Arial"/>
              <a:ea typeface="Arial"/>
              <a:cs typeface="Arial"/>
              <a:sym typeface="Arial"/>
            </a:endParaRPr>
          </a:p>
          <a:p>
            <a:pPr indent="0" lvl="0" marL="0" rtl="0" algn="just">
              <a:spcBef>
                <a:spcPts val="1200"/>
              </a:spcBef>
              <a:spcAft>
                <a:spcPts val="0"/>
              </a:spcAft>
              <a:buNone/>
            </a:pPr>
            <a:r>
              <a:rPr lang="ru" sz="2000">
                <a:solidFill>
                  <a:srgbClr val="000000"/>
                </a:solidFill>
                <a:latin typeface="Arial"/>
                <a:ea typeface="Arial"/>
                <a:cs typeface="Arial"/>
                <a:sym typeface="Arial"/>
              </a:rPr>
              <a:t> </a:t>
            </a:r>
            <a:endParaRPr sz="500">
              <a:solidFill>
                <a:srgbClr val="000000"/>
              </a:solidFill>
              <a:latin typeface="Arial"/>
              <a:ea typeface="Arial"/>
              <a:cs typeface="Arial"/>
              <a:sym typeface="Arial"/>
            </a:endParaRPr>
          </a:p>
          <a:p>
            <a:pPr indent="444500" lvl="0" marL="0" rtl="0" algn="just">
              <a:spcBef>
                <a:spcPts val="1200"/>
              </a:spcBef>
              <a:spcAft>
                <a:spcPts val="0"/>
              </a:spcAft>
              <a:buNone/>
            </a:pPr>
            <a:r>
              <a:rPr b="1" lang="ru" sz="2000">
                <a:solidFill>
                  <a:srgbClr val="000000"/>
                </a:solidFill>
                <a:latin typeface="Arial"/>
                <a:ea typeface="Arial"/>
                <a:cs typeface="Arial"/>
                <a:sym typeface="Arial"/>
              </a:rPr>
              <a:t>3.</a:t>
            </a:r>
            <a:r>
              <a:rPr lang="ru" sz="2000">
                <a:solidFill>
                  <a:srgbClr val="000000"/>
                </a:solidFill>
                <a:latin typeface="Arial"/>
                <a:ea typeface="Arial"/>
                <a:cs typeface="Arial"/>
                <a:sym typeface="Arial"/>
              </a:rPr>
              <a:t> </a:t>
            </a:r>
            <a:r>
              <a:rPr b="1" lang="ru" sz="2000">
                <a:solidFill>
                  <a:srgbClr val="000000"/>
                </a:solidFill>
                <a:latin typeface="Arial"/>
                <a:ea typeface="Arial"/>
                <a:cs typeface="Arial"/>
                <a:sym typeface="Arial"/>
              </a:rPr>
              <a:t>Тұтынушылардың қамтылу санына байланысты:</a:t>
            </a:r>
            <a:endParaRPr b="1" sz="2000">
              <a:solidFill>
                <a:srgbClr val="000000"/>
              </a:solidFill>
              <a:latin typeface="Arial"/>
              <a:ea typeface="Arial"/>
              <a:cs typeface="Arial"/>
              <a:sym typeface="Arial"/>
            </a:endParaRPr>
          </a:p>
          <a:p>
            <a:pPr indent="-349250" lvl="0" marL="457200" rtl="0" algn="just">
              <a:spcBef>
                <a:spcPts val="1200"/>
              </a:spcBef>
              <a:spcAft>
                <a:spcPts val="0"/>
              </a:spcAft>
              <a:buClr>
                <a:srgbClr val="000000"/>
              </a:buClr>
              <a:buSzPts val="1900"/>
              <a:buChar char="●"/>
            </a:pPr>
            <a:r>
              <a:rPr i="1" lang="ru" sz="2000">
                <a:solidFill>
                  <a:srgbClr val="000000"/>
                </a:solidFill>
                <a:latin typeface="Arial"/>
                <a:ea typeface="Arial"/>
                <a:cs typeface="Arial"/>
                <a:sym typeface="Arial"/>
              </a:rPr>
              <a:t>топтасқан ауданаралық</a:t>
            </a:r>
            <a:r>
              <a:rPr lang="ru" sz="2000">
                <a:solidFill>
                  <a:srgbClr val="000000"/>
                </a:solidFill>
                <a:latin typeface="Arial"/>
                <a:ea typeface="Arial"/>
                <a:cs typeface="Arial"/>
                <a:sym typeface="Arial"/>
              </a:rPr>
              <a:t>;</a:t>
            </a:r>
            <a:endParaRPr sz="2000">
              <a:solidFill>
                <a:srgbClr val="000000"/>
              </a:solidFill>
              <a:latin typeface="Arial"/>
              <a:ea typeface="Arial"/>
              <a:cs typeface="Arial"/>
              <a:sym typeface="Arial"/>
            </a:endParaRPr>
          </a:p>
          <a:p>
            <a:pPr indent="-311150" lvl="0" marL="457200" rtl="0" algn="just">
              <a:spcBef>
                <a:spcPts val="0"/>
              </a:spcBef>
              <a:spcAft>
                <a:spcPts val="0"/>
              </a:spcAft>
              <a:buClr>
                <a:srgbClr val="000000"/>
              </a:buClr>
              <a:buSzPts val="1300"/>
              <a:buChar char="●"/>
            </a:pPr>
            <a:r>
              <a:rPr lang="ru">
                <a:solidFill>
                  <a:srgbClr val="000000"/>
                </a:solidFill>
                <a:latin typeface="Times New Roman"/>
                <a:ea typeface="Times New Roman"/>
                <a:cs typeface="Times New Roman"/>
                <a:sym typeface="Times New Roman"/>
              </a:rPr>
              <a:t> </a:t>
            </a:r>
            <a:r>
              <a:rPr i="1" lang="ru" sz="2000">
                <a:solidFill>
                  <a:srgbClr val="000000"/>
                </a:solidFill>
                <a:latin typeface="Arial"/>
                <a:ea typeface="Arial"/>
                <a:cs typeface="Arial"/>
                <a:sym typeface="Arial"/>
              </a:rPr>
              <a:t>жергілікті</a:t>
            </a:r>
            <a:r>
              <a:rPr lang="ru" sz="2000">
                <a:solidFill>
                  <a:srgbClr val="000000"/>
                </a:solidFill>
                <a:latin typeface="Arial"/>
                <a:ea typeface="Arial"/>
                <a:cs typeface="Arial"/>
                <a:sym typeface="Arial"/>
              </a:rPr>
              <a:t>.</a:t>
            </a:r>
            <a:endParaRPr sz="2000">
              <a:solidFill>
                <a:srgbClr val="000000"/>
              </a:solidFill>
              <a:latin typeface="Arial"/>
              <a:ea typeface="Arial"/>
              <a:cs typeface="Arial"/>
              <a:sym typeface="Arial"/>
            </a:endParaRPr>
          </a:p>
          <a:p>
            <a:pPr indent="0" lvl="0" marL="0" rtl="0" algn="l">
              <a:spcBef>
                <a:spcPts val="120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sp>
        <p:nvSpPr>
          <p:cNvPr id="306" name="Google Shape;306;p18"/>
          <p:cNvSpPr txBox="1"/>
          <p:nvPr>
            <p:ph idx="1" type="body"/>
          </p:nvPr>
        </p:nvSpPr>
        <p:spPr>
          <a:xfrm>
            <a:off x="409000" y="106925"/>
            <a:ext cx="8571000" cy="3375900"/>
          </a:xfrm>
          <a:prstGeom prst="rect">
            <a:avLst/>
          </a:prstGeom>
        </p:spPr>
        <p:txBody>
          <a:bodyPr anchorCtr="0" anchor="t" bIns="91425" lIns="91425" spcFirstLastPara="1" rIns="91425" wrap="square" tIns="91425">
            <a:noAutofit/>
          </a:bodyPr>
          <a:lstStyle/>
          <a:p>
            <a:pPr indent="444500" lvl="0" marL="12700" rtl="0" algn="just">
              <a:spcBef>
                <a:spcPts val="1200"/>
              </a:spcBef>
              <a:spcAft>
                <a:spcPts val="0"/>
              </a:spcAft>
              <a:buNone/>
            </a:pPr>
            <a:r>
              <a:rPr b="1" lang="ru" sz="1800">
                <a:solidFill>
                  <a:srgbClr val="000000"/>
                </a:solidFill>
                <a:latin typeface="Arial"/>
                <a:ea typeface="Arial"/>
                <a:cs typeface="Arial"/>
                <a:sym typeface="Arial"/>
              </a:rPr>
              <a:t>4</a:t>
            </a:r>
            <a:r>
              <a:rPr b="1" lang="ru" sz="1800">
                <a:solidFill>
                  <a:srgbClr val="000000"/>
                </a:solidFill>
                <a:latin typeface="Arial"/>
                <a:ea typeface="Arial"/>
                <a:cs typeface="Arial"/>
                <a:sym typeface="Arial"/>
              </a:rPr>
              <a:t>. Пайдаланатын табиғи су көздеріне байланысты:</a:t>
            </a:r>
            <a:endParaRPr b="1" sz="1800">
              <a:solidFill>
                <a:srgbClr val="000000"/>
              </a:solidFill>
              <a:latin typeface="Arial"/>
              <a:ea typeface="Arial"/>
              <a:cs typeface="Arial"/>
              <a:sym typeface="Arial"/>
            </a:endParaRPr>
          </a:p>
          <a:p>
            <a:pPr indent="-311150" lvl="0" marL="457200" rtl="0" algn="just">
              <a:spcBef>
                <a:spcPts val="1200"/>
              </a:spcBef>
              <a:spcAft>
                <a:spcPts val="0"/>
              </a:spcAft>
              <a:buClr>
                <a:srgbClr val="000000"/>
              </a:buClr>
              <a:buSzPts val="1300"/>
              <a:buChar char="●"/>
            </a:pPr>
            <a:r>
              <a:rPr lang="ru" sz="1100">
                <a:solidFill>
                  <a:srgbClr val="000000"/>
                </a:solidFill>
                <a:latin typeface="Times New Roman"/>
                <a:ea typeface="Times New Roman"/>
                <a:cs typeface="Times New Roman"/>
                <a:sym typeface="Times New Roman"/>
              </a:rPr>
              <a:t> </a:t>
            </a:r>
            <a:r>
              <a:rPr i="1" lang="ru" sz="2000">
                <a:solidFill>
                  <a:srgbClr val="000000"/>
                </a:solidFill>
                <a:latin typeface="Arial"/>
                <a:ea typeface="Arial"/>
                <a:cs typeface="Arial"/>
                <a:sym typeface="Arial"/>
              </a:rPr>
              <a:t>жер беті су көздерінен су қабылдайтын жүйелер</a:t>
            </a:r>
            <a:r>
              <a:rPr lang="ru" sz="2000">
                <a:solidFill>
                  <a:srgbClr val="000000"/>
                </a:solidFill>
                <a:latin typeface="Arial"/>
                <a:ea typeface="Arial"/>
                <a:cs typeface="Arial"/>
                <a:sym typeface="Arial"/>
              </a:rPr>
              <a:t> (өзендер, теңіздер, суаттар)</a:t>
            </a:r>
            <a:endParaRPr sz="2000">
              <a:solidFill>
                <a:srgbClr val="000000"/>
              </a:solidFill>
              <a:latin typeface="Arial"/>
              <a:ea typeface="Arial"/>
              <a:cs typeface="Arial"/>
              <a:sym typeface="Arial"/>
            </a:endParaRPr>
          </a:p>
          <a:p>
            <a:pPr indent="0" lvl="0" marL="457200" rtl="0" algn="just">
              <a:spcBef>
                <a:spcPts val="1200"/>
              </a:spcBef>
              <a:spcAft>
                <a:spcPts val="0"/>
              </a:spcAft>
              <a:buNone/>
            </a:pPr>
            <a:r>
              <a:t/>
            </a:r>
            <a:endParaRPr sz="2000">
              <a:solidFill>
                <a:srgbClr val="000000"/>
              </a:solidFill>
              <a:latin typeface="Arial"/>
              <a:ea typeface="Arial"/>
              <a:cs typeface="Arial"/>
              <a:sym typeface="Arial"/>
            </a:endParaRPr>
          </a:p>
          <a:p>
            <a:pPr indent="0" lvl="0" marL="0" rtl="0" algn="just">
              <a:spcBef>
                <a:spcPts val="1200"/>
              </a:spcBef>
              <a:spcAft>
                <a:spcPts val="0"/>
              </a:spcAft>
              <a:buNone/>
            </a:pPr>
            <a:r>
              <a:t/>
            </a:r>
            <a:endParaRPr sz="1400">
              <a:solidFill>
                <a:srgbClr val="000000"/>
              </a:solidFill>
              <a:latin typeface="Arial"/>
              <a:ea typeface="Arial"/>
              <a:cs typeface="Arial"/>
              <a:sym typeface="Arial"/>
            </a:endParaRPr>
          </a:p>
          <a:p>
            <a:pPr indent="0" lvl="0" marL="0" rtl="0" algn="just">
              <a:spcBef>
                <a:spcPts val="1200"/>
              </a:spcBef>
              <a:spcAft>
                <a:spcPts val="0"/>
              </a:spcAft>
              <a:buNone/>
            </a:pPr>
            <a:r>
              <a:t/>
            </a:r>
            <a:endParaRPr sz="1400">
              <a:solidFill>
                <a:srgbClr val="000000"/>
              </a:solidFill>
              <a:latin typeface="Arial"/>
              <a:ea typeface="Arial"/>
              <a:cs typeface="Arial"/>
              <a:sym typeface="Arial"/>
            </a:endParaRPr>
          </a:p>
          <a:p>
            <a:pPr indent="0" lvl="0" marL="0" rtl="0" algn="just">
              <a:spcBef>
                <a:spcPts val="1200"/>
              </a:spcBef>
              <a:spcAft>
                <a:spcPts val="0"/>
              </a:spcAft>
              <a:buNone/>
            </a:pPr>
            <a:r>
              <a:t/>
            </a:r>
            <a:endParaRPr sz="1400">
              <a:solidFill>
                <a:srgbClr val="000000"/>
              </a:solidFill>
              <a:latin typeface="Arial"/>
              <a:ea typeface="Arial"/>
              <a:cs typeface="Arial"/>
              <a:sym typeface="Arial"/>
            </a:endParaRPr>
          </a:p>
          <a:p>
            <a:pPr indent="0" lvl="0" marL="0" rtl="0" algn="just">
              <a:spcBef>
                <a:spcPts val="1200"/>
              </a:spcBef>
              <a:spcAft>
                <a:spcPts val="0"/>
              </a:spcAft>
              <a:buNone/>
            </a:pPr>
            <a:r>
              <a:t/>
            </a:r>
            <a:endParaRPr sz="1400">
              <a:solidFill>
                <a:srgbClr val="000000"/>
              </a:solidFill>
              <a:latin typeface="Arial"/>
              <a:ea typeface="Arial"/>
              <a:cs typeface="Arial"/>
              <a:sym typeface="Arial"/>
            </a:endParaRPr>
          </a:p>
          <a:p>
            <a:pPr indent="0" lvl="0" marL="0" rtl="0" algn="l">
              <a:spcBef>
                <a:spcPts val="1200"/>
              </a:spcBef>
              <a:spcAft>
                <a:spcPts val="1600"/>
              </a:spcAft>
              <a:buNone/>
            </a:pPr>
            <a:r>
              <a:t/>
            </a:r>
            <a:endParaRPr/>
          </a:p>
        </p:txBody>
      </p:sp>
      <p:pic>
        <p:nvPicPr>
          <p:cNvPr id="307" name="Google Shape;307;p18"/>
          <p:cNvPicPr preferRelativeResize="0"/>
          <p:nvPr/>
        </p:nvPicPr>
        <p:blipFill rotWithShape="1">
          <a:blip r:embed="rId3">
            <a:alphaModFix/>
          </a:blip>
          <a:srcRect b="4979" l="0" r="999" t="56830"/>
          <a:stretch/>
        </p:blipFill>
        <p:spPr>
          <a:xfrm>
            <a:off x="1110975" y="1742275"/>
            <a:ext cx="7572600" cy="1658950"/>
          </a:xfrm>
          <a:prstGeom prst="rect">
            <a:avLst/>
          </a:prstGeom>
          <a:noFill/>
          <a:ln>
            <a:noFill/>
          </a:ln>
        </p:spPr>
      </p:pic>
      <p:sp>
        <p:nvSpPr>
          <p:cNvPr id="308" name="Google Shape;308;p18"/>
          <p:cNvSpPr txBox="1"/>
          <p:nvPr/>
        </p:nvSpPr>
        <p:spPr>
          <a:xfrm>
            <a:off x="223000" y="3321425"/>
            <a:ext cx="8757000" cy="16590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rPr lang="ru" sz="2000">
                <a:latin typeface="Times New Roman"/>
                <a:ea typeface="Times New Roman"/>
                <a:cs typeface="Times New Roman"/>
                <a:sym typeface="Times New Roman"/>
              </a:rPr>
              <a:t>1 – су алу көзі; 2 – баулық; 3 – су алу ғимараты (водозабор); 4 – бірінші көтеру сорғыш бекеті; 5 – тазалау ғимараты; 6 – таза су резервуары (ТСР); 7 – бірінші көтеру сорғыш бекеті; 8 – арынды су мұнарасы; 9 – су өткізгіш (водоводы); 10 – таратушы желілер.</a:t>
            </a:r>
            <a:endParaRPr sz="2000"/>
          </a:p>
          <a:p>
            <a:pPr indent="0" lvl="0" marL="0" rtl="0" algn="just">
              <a:lnSpc>
                <a:spcPct val="115000"/>
              </a:lnSpc>
              <a:spcBef>
                <a:spcPts val="1200"/>
              </a:spcBef>
              <a:spcAft>
                <a:spcPts val="1200"/>
              </a:spcAft>
              <a:buNone/>
            </a:pPr>
            <a:r>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2" name="Shape 312"/>
        <p:cNvGrpSpPr/>
        <p:nvPr/>
      </p:nvGrpSpPr>
      <p:grpSpPr>
        <a:xfrm>
          <a:off x="0" y="0"/>
          <a:ext cx="0" cy="0"/>
          <a:chOff x="0" y="0"/>
          <a:chExt cx="0" cy="0"/>
        </a:xfrm>
      </p:grpSpPr>
      <p:sp>
        <p:nvSpPr>
          <p:cNvPr id="313" name="Google Shape;313;p19"/>
          <p:cNvSpPr txBox="1"/>
          <p:nvPr>
            <p:ph idx="1" type="body"/>
          </p:nvPr>
        </p:nvSpPr>
        <p:spPr>
          <a:xfrm>
            <a:off x="1340975" y="217700"/>
            <a:ext cx="7545600" cy="972000"/>
          </a:xfrm>
          <a:prstGeom prst="rect">
            <a:avLst/>
          </a:prstGeom>
        </p:spPr>
        <p:txBody>
          <a:bodyPr anchorCtr="0" anchor="t" bIns="91425" lIns="91425" spcFirstLastPara="1" rIns="91425" wrap="square" tIns="91425">
            <a:noAutofit/>
          </a:bodyPr>
          <a:lstStyle/>
          <a:p>
            <a:pPr indent="-342900" lvl="0" marL="457200" rtl="0" algn="just">
              <a:spcBef>
                <a:spcPts val="1200"/>
              </a:spcBef>
              <a:spcAft>
                <a:spcPts val="0"/>
              </a:spcAft>
              <a:buClr>
                <a:srgbClr val="000000"/>
              </a:buClr>
              <a:buSzPts val="1800"/>
              <a:buFont typeface="Arial"/>
              <a:buChar char="●"/>
            </a:pPr>
            <a:r>
              <a:rPr i="1" lang="ru" sz="1800">
                <a:solidFill>
                  <a:srgbClr val="000000"/>
                </a:solidFill>
                <a:latin typeface="Arial"/>
                <a:ea typeface="Arial"/>
                <a:cs typeface="Arial"/>
                <a:sym typeface="Arial"/>
              </a:rPr>
              <a:t>жер асты су көздерінен су қабылдайтын жүйелер</a:t>
            </a:r>
            <a:r>
              <a:rPr lang="ru" sz="1800">
                <a:solidFill>
                  <a:srgbClr val="000000"/>
                </a:solidFill>
                <a:latin typeface="Arial"/>
                <a:ea typeface="Arial"/>
                <a:cs typeface="Arial"/>
                <a:sym typeface="Arial"/>
              </a:rPr>
              <a:t> (құбырлы және шахталы құдықтар).</a:t>
            </a:r>
            <a:endParaRPr sz="1800">
              <a:solidFill>
                <a:srgbClr val="000000"/>
              </a:solidFill>
              <a:latin typeface="Arial"/>
              <a:ea typeface="Arial"/>
              <a:cs typeface="Arial"/>
              <a:sym typeface="Arial"/>
            </a:endParaRPr>
          </a:p>
          <a:p>
            <a:pPr indent="0" lvl="0" marL="0" rtl="0" algn="l">
              <a:spcBef>
                <a:spcPts val="1200"/>
              </a:spcBef>
              <a:spcAft>
                <a:spcPts val="1600"/>
              </a:spcAft>
              <a:buNone/>
            </a:pPr>
            <a:r>
              <a:t/>
            </a:r>
            <a:endParaRPr/>
          </a:p>
        </p:txBody>
      </p:sp>
      <p:pic>
        <p:nvPicPr>
          <p:cNvPr id="314" name="Google Shape;314;p19"/>
          <p:cNvPicPr preferRelativeResize="0"/>
          <p:nvPr/>
        </p:nvPicPr>
        <p:blipFill rotWithShape="1">
          <a:blip r:embed="rId3">
            <a:alphaModFix/>
          </a:blip>
          <a:srcRect b="26427" l="0" r="0" t="0"/>
          <a:stretch/>
        </p:blipFill>
        <p:spPr>
          <a:xfrm>
            <a:off x="1719263" y="1189700"/>
            <a:ext cx="5705475" cy="2606875"/>
          </a:xfrm>
          <a:prstGeom prst="rect">
            <a:avLst/>
          </a:prstGeom>
          <a:noFill/>
          <a:ln>
            <a:noFill/>
          </a:ln>
        </p:spPr>
      </p:pic>
      <p:sp>
        <p:nvSpPr>
          <p:cNvPr id="315" name="Google Shape;315;p19"/>
          <p:cNvSpPr txBox="1"/>
          <p:nvPr/>
        </p:nvSpPr>
        <p:spPr>
          <a:xfrm>
            <a:off x="126450" y="4089500"/>
            <a:ext cx="8891100" cy="8994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1200"/>
              </a:spcAft>
              <a:buNone/>
            </a:pPr>
            <a:r>
              <a:rPr lang="ru" sz="1600"/>
              <a:t>1 – артезиандық құдық сорғышпен; 2 – су тазарту станциясы; 3 – таза су резервуары; 4 – екінші көтеру сорғыш бекеті; 5 – арынды су мұнарасы; 6 – су арынды желі.</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sp>
        <p:nvSpPr>
          <p:cNvPr id="320" name="Google Shape;320;p20"/>
          <p:cNvSpPr txBox="1"/>
          <p:nvPr>
            <p:ph idx="1" type="body"/>
          </p:nvPr>
        </p:nvSpPr>
        <p:spPr>
          <a:xfrm>
            <a:off x="1208575" y="247450"/>
            <a:ext cx="7771500" cy="4769700"/>
          </a:xfrm>
          <a:prstGeom prst="rect">
            <a:avLst/>
          </a:prstGeom>
        </p:spPr>
        <p:txBody>
          <a:bodyPr anchorCtr="0" anchor="t" bIns="91425" lIns="91425" spcFirstLastPara="1" rIns="91425" wrap="square" tIns="91425">
            <a:noAutofit/>
          </a:bodyPr>
          <a:lstStyle/>
          <a:p>
            <a:pPr indent="444500" lvl="0" marL="0" rtl="0" algn="just">
              <a:spcBef>
                <a:spcPts val="1200"/>
              </a:spcBef>
              <a:spcAft>
                <a:spcPts val="0"/>
              </a:spcAft>
              <a:buNone/>
            </a:pPr>
            <a:r>
              <a:rPr b="1" lang="ru" sz="1800">
                <a:solidFill>
                  <a:srgbClr val="000000"/>
                </a:solidFill>
                <a:latin typeface="Arial"/>
                <a:ea typeface="Arial"/>
                <a:cs typeface="Arial"/>
                <a:sym typeface="Arial"/>
              </a:rPr>
              <a:t>5. Сумен жабдықтау жүйесің өзара байланысы бойынша</a:t>
            </a:r>
            <a:r>
              <a:rPr lang="ru" sz="1800">
                <a:solidFill>
                  <a:srgbClr val="000000"/>
                </a:solidFill>
                <a:latin typeface="Arial"/>
                <a:ea typeface="Arial"/>
                <a:cs typeface="Arial"/>
                <a:sym typeface="Arial"/>
              </a:rPr>
              <a:t>:</a:t>
            </a:r>
            <a:endParaRPr sz="1800">
              <a:solidFill>
                <a:srgbClr val="000000"/>
              </a:solidFill>
              <a:latin typeface="Arial"/>
              <a:ea typeface="Arial"/>
              <a:cs typeface="Arial"/>
              <a:sym typeface="Arial"/>
            </a:endParaRPr>
          </a:p>
          <a:p>
            <a:pPr indent="-336550" lvl="0" marL="457200" rtl="0" algn="just">
              <a:spcBef>
                <a:spcPts val="1200"/>
              </a:spcBef>
              <a:spcAft>
                <a:spcPts val="0"/>
              </a:spcAft>
              <a:buClr>
                <a:srgbClr val="000000"/>
              </a:buClr>
              <a:buSzPts val="1700"/>
              <a:buChar char="●"/>
            </a:pPr>
            <a:r>
              <a:rPr i="1" lang="ru" sz="1800">
                <a:solidFill>
                  <a:srgbClr val="000000"/>
                </a:solidFill>
                <a:latin typeface="Arial"/>
                <a:ea typeface="Arial"/>
                <a:cs typeface="Arial"/>
                <a:sym typeface="Arial"/>
              </a:rPr>
              <a:t>біріктірілген</a:t>
            </a:r>
            <a:r>
              <a:rPr lang="ru" sz="1800">
                <a:solidFill>
                  <a:srgbClr val="000000"/>
                </a:solidFill>
                <a:latin typeface="Arial"/>
                <a:ea typeface="Arial"/>
                <a:cs typeface="Arial"/>
                <a:sym typeface="Arial"/>
              </a:rPr>
              <a:t> – бұл жағдайды барлық бөлшектер шаруашылық ауыз су, өндірістік және өртке қарсы жүйеге бірдей қызмет еткенде қолданады (егер шаруашылық – ауыз су мен өндірістік жүйеге қажетті су сапасына қойылатын талап бірдей болғанда немесе ауыз су мен өндірістік су шығыны аз болғанда ); </a:t>
            </a:r>
            <a:endParaRPr sz="1800">
              <a:solidFill>
                <a:srgbClr val="000000"/>
              </a:solidFill>
              <a:latin typeface="Arial"/>
              <a:ea typeface="Arial"/>
              <a:cs typeface="Arial"/>
              <a:sym typeface="Arial"/>
            </a:endParaRPr>
          </a:p>
          <a:p>
            <a:pPr indent="-336550" lvl="0" marL="457200" rtl="0" algn="just">
              <a:spcBef>
                <a:spcPts val="0"/>
              </a:spcBef>
              <a:spcAft>
                <a:spcPts val="0"/>
              </a:spcAft>
              <a:buClr>
                <a:srgbClr val="000000"/>
              </a:buClr>
              <a:buSzPts val="1700"/>
              <a:buChar char="●"/>
            </a:pPr>
            <a:r>
              <a:rPr i="1" lang="ru" sz="1800">
                <a:solidFill>
                  <a:srgbClr val="000000"/>
                </a:solidFill>
                <a:latin typeface="Arial"/>
                <a:ea typeface="Arial"/>
                <a:cs typeface="Arial"/>
                <a:sym typeface="Arial"/>
              </a:rPr>
              <a:t>бөлек жүйе</a:t>
            </a:r>
            <a:r>
              <a:rPr lang="ru" sz="1800">
                <a:solidFill>
                  <a:srgbClr val="000000"/>
                </a:solidFill>
                <a:latin typeface="Arial"/>
                <a:ea typeface="Arial"/>
                <a:cs typeface="Arial"/>
                <a:sym typeface="Arial"/>
              </a:rPr>
              <a:t> - әр жүйе өздігінен болғанда;</a:t>
            </a:r>
            <a:endParaRPr sz="1800">
              <a:solidFill>
                <a:srgbClr val="000000"/>
              </a:solidFill>
              <a:latin typeface="Arial"/>
              <a:ea typeface="Arial"/>
              <a:cs typeface="Arial"/>
              <a:sym typeface="Arial"/>
            </a:endParaRPr>
          </a:p>
          <a:p>
            <a:pPr indent="-336550" lvl="0" marL="457200" rtl="0" algn="just">
              <a:spcBef>
                <a:spcPts val="0"/>
              </a:spcBef>
              <a:spcAft>
                <a:spcPts val="0"/>
              </a:spcAft>
              <a:buClr>
                <a:srgbClr val="000000"/>
              </a:buClr>
              <a:buSzPts val="1700"/>
              <a:buChar char="●"/>
            </a:pPr>
            <a:r>
              <a:rPr i="1" lang="ru" sz="1800">
                <a:solidFill>
                  <a:srgbClr val="000000"/>
                </a:solidFill>
                <a:latin typeface="Arial"/>
                <a:ea typeface="Arial"/>
                <a:cs typeface="Arial"/>
                <a:sym typeface="Arial"/>
              </a:rPr>
              <a:t>жартылай бөлек</a:t>
            </a:r>
            <a:r>
              <a:rPr lang="ru" sz="1800">
                <a:solidFill>
                  <a:srgbClr val="000000"/>
                </a:solidFill>
                <a:latin typeface="Arial"/>
                <a:ea typeface="Arial"/>
                <a:cs typeface="Arial"/>
                <a:sym typeface="Arial"/>
              </a:rPr>
              <a:t> – яғни жүйелер ортақ бөлшекке ие болғанда, мысалы су алу көзі және су алу ғимараты және т.б.</a:t>
            </a:r>
            <a:endParaRPr sz="1800">
              <a:solidFill>
                <a:srgbClr val="000000"/>
              </a:solidFill>
              <a:latin typeface="Arial"/>
              <a:ea typeface="Arial"/>
              <a:cs typeface="Arial"/>
              <a:sym typeface="Arial"/>
            </a:endParaRPr>
          </a:p>
          <a:p>
            <a:pPr indent="0" lvl="0" marL="444500" rtl="0" algn="just">
              <a:spcBef>
                <a:spcPts val="1200"/>
              </a:spcBef>
              <a:spcAft>
                <a:spcPts val="0"/>
              </a:spcAft>
              <a:buNone/>
            </a:pPr>
            <a:r>
              <a:rPr b="1" lang="ru" sz="1800">
                <a:solidFill>
                  <a:srgbClr val="000000"/>
                </a:solidFill>
                <a:latin typeface="Arial"/>
                <a:ea typeface="Arial"/>
                <a:cs typeface="Arial"/>
                <a:sym typeface="Arial"/>
              </a:rPr>
              <a:t>6. Суды жеткізу тәсіліне байланысты:</a:t>
            </a:r>
            <a:endParaRPr b="1" sz="1800">
              <a:solidFill>
                <a:srgbClr val="000000"/>
              </a:solidFill>
              <a:latin typeface="Arial"/>
              <a:ea typeface="Arial"/>
              <a:cs typeface="Arial"/>
              <a:sym typeface="Arial"/>
            </a:endParaRPr>
          </a:p>
          <a:p>
            <a:pPr indent="-311150" lvl="0" marL="457200" rtl="0" algn="just">
              <a:spcBef>
                <a:spcPts val="1200"/>
              </a:spcBef>
              <a:spcAft>
                <a:spcPts val="0"/>
              </a:spcAft>
              <a:buClr>
                <a:srgbClr val="000000"/>
              </a:buClr>
              <a:buSzPts val="1300"/>
              <a:buChar char="●"/>
            </a:pPr>
            <a:r>
              <a:rPr lang="ru" sz="1100">
                <a:solidFill>
                  <a:srgbClr val="000000"/>
                </a:solidFill>
                <a:latin typeface="Times New Roman"/>
                <a:ea typeface="Times New Roman"/>
                <a:cs typeface="Times New Roman"/>
                <a:sym typeface="Times New Roman"/>
              </a:rPr>
              <a:t> </a:t>
            </a:r>
            <a:r>
              <a:rPr i="1" lang="ru" sz="1800">
                <a:solidFill>
                  <a:srgbClr val="000000"/>
                </a:solidFill>
                <a:latin typeface="Arial"/>
                <a:ea typeface="Arial"/>
                <a:cs typeface="Arial"/>
                <a:sym typeface="Arial"/>
              </a:rPr>
              <a:t>арынды</a:t>
            </a:r>
            <a:r>
              <a:rPr lang="ru" sz="1800">
                <a:solidFill>
                  <a:srgbClr val="000000"/>
                </a:solidFill>
                <a:latin typeface="Arial"/>
                <a:ea typeface="Arial"/>
                <a:cs typeface="Arial"/>
                <a:sym typeface="Arial"/>
              </a:rPr>
              <a:t> – тұрғындарға су сорғыштар арқылы беріледі;</a:t>
            </a:r>
            <a:endParaRPr sz="1800">
              <a:solidFill>
                <a:srgbClr val="000000"/>
              </a:solidFill>
              <a:latin typeface="Arial"/>
              <a:ea typeface="Arial"/>
              <a:cs typeface="Arial"/>
              <a:sym typeface="Arial"/>
            </a:endParaRPr>
          </a:p>
          <a:p>
            <a:pPr indent="-336550" lvl="0" marL="457200" rtl="0" algn="just">
              <a:spcBef>
                <a:spcPts val="0"/>
              </a:spcBef>
              <a:spcAft>
                <a:spcPts val="0"/>
              </a:spcAft>
              <a:buClr>
                <a:srgbClr val="000000"/>
              </a:buClr>
              <a:buSzPts val="1700"/>
              <a:buChar char="●"/>
            </a:pPr>
            <a:r>
              <a:rPr i="1" lang="ru" sz="1800">
                <a:solidFill>
                  <a:srgbClr val="000000"/>
                </a:solidFill>
                <a:latin typeface="Arial"/>
                <a:ea typeface="Arial"/>
                <a:cs typeface="Arial"/>
                <a:sym typeface="Arial"/>
              </a:rPr>
              <a:t>өздігінен ағатын</a:t>
            </a:r>
            <a:r>
              <a:rPr lang="ru" sz="1800">
                <a:solidFill>
                  <a:srgbClr val="000000"/>
                </a:solidFill>
                <a:latin typeface="Arial"/>
                <a:ea typeface="Arial"/>
                <a:cs typeface="Arial"/>
                <a:sym typeface="Arial"/>
              </a:rPr>
              <a:t> – таулы аймақтарда қолданылды.</a:t>
            </a:r>
            <a:endParaRPr sz="1800">
              <a:solidFill>
                <a:srgbClr val="000000"/>
              </a:solidFill>
              <a:latin typeface="Arial"/>
              <a:ea typeface="Arial"/>
              <a:cs typeface="Arial"/>
              <a:sym typeface="Arial"/>
            </a:endParaRPr>
          </a:p>
          <a:p>
            <a:pPr indent="0" lvl="0" marL="0" rtl="0" algn="l">
              <a:spcBef>
                <a:spcPts val="12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